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aurasuisui C++ 零拷贝</c:v>
                </c:pt>
              </c:strCache>
            </c:strRef>
          </c:tx>
          <c:spPr>
            <a:ln w="22225" cap="rnd" cmpd="sng" algn="ctr">
              <a:solidFill>
                <a:srgbClr val="2A78D6"/>
              </a:solidFill>
              <a:prstDash val="solid"/>
              <a:round/>
            </a:ln>
          </c:spPr>
          <c:marker>
            <c:symbol val="circle"/>
            <c:size val="7"/>
            <c:spPr>
              <a:solidFill>
                <a:srgbClr val="2A78D6"/>
              </a:solidFill>
              <a:ln w="19050" cap="flat" cmpd="sng" algn="ctr">
                <a:solidFill>
                  <a:srgbClr val="FFFFFF"/>
                </a:solidFill>
                <a:prstDash val="solid"/>
                <a:round/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>
                <c:manualLayout>
                  <c:x val="0"/>
                  <c:y val="-0.040740740740740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000">
                        <a:solidFill>
                          <a:srgbClr val="52514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rPr>
                      <a:t>aurasuisui C++ 零拷贝</a:t>
                    </a:r>
                    <a:endParaRPr sz="1000">
                      <a:solidFill>
                        <a:srgbClr val="52514E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xVal>
            <c:numRef>
              <c:f>Sheet1!$A$2:$A$6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12</c:v>
                </c:pt>
              </c:numCache>
            </c:numRef>
          </c:xVal>
          <c:yVal>
            <c:numRef>
              <c:f>Sheet1!$B$2:$B$6</c:f>
              <c:numCache>
                <c:formatCode>General</c:formatCode>
                <c:ptCount val="5"/>
                <c:pt idx="0">
                  <c:v>173.6</c:v>
                </c:pt>
                <c:pt idx="1">
                  <c:v>177.1</c:v>
                </c:pt>
                <c:pt idx="2">
                  <c:v>177.3</c:v>
                </c:pt>
                <c:pt idx="3">
                  <c:v>177.1</c:v>
                </c:pt>
                <c:pt idx="4">
                  <c:v>176.9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Sheet1!$B$8</c:f>
              <c:strCache>
                <c:ptCount val="1"/>
                <c:pt idx="0">
                  <c:v>leafqycc C++</c:v>
                </c:pt>
              </c:strCache>
            </c:strRef>
          </c:tx>
          <c:spPr>
            <a:ln w="22225" cap="rnd" cmpd="sng" algn="ctr">
              <a:solidFill>
                <a:srgbClr val="EB6834"/>
              </a:solidFill>
              <a:prstDash val="solid"/>
              <a:round/>
            </a:ln>
          </c:spPr>
          <c:marker>
            <c:symbol val="circle"/>
            <c:size val="7"/>
            <c:spPr>
              <a:solidFill>
                <a:srgbClr val="EB6834"/>
              </a:solidFill>
              <a:ln w="19050" cap="flat" cmpd="sng" algn="ctr">
                <a:solidFill>
                  <a:srgbClr val="FFFFFF"/>
                </a:solidFill>
                <a:prstDash val="solid"/>
                <a:round/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0.0178326474622771"/>
                  <c:y val="0.0634920634920635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000">
                        <a:solidFill>
                          <a:srgbClr val="52514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rPr>
                      <a:t>leafqycc C++</a:t>
                    </a:r>
                    <a:endParaRPr sz="1000">
                      <a:solidFill>
                        <a:srgbClr val="52514E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xVal>
            <c:numRef>
              <c:f>Sheet1!$A$9:$A$16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9</c:v>
                </c:pt>
                <c:pt idx="7">
                  <c:v>12</c:v>
                </c:pt>
              </c:numCache>
            </c:numRef>
          </c:xVal>
          <c:yVal>
            <c:numRef>
              <c:f>Sheet1!$B$9:$B$16</c:f>
              <c:numCache>
                <c:formatCode>General</c:formatCode>
                <c:ptCount val="8"/>
                <c:pt idx="0">
                  <c:v>41.6</c:v>
                </c:pt>
                <c:pt idx="1">
                  <c:v>71.6</c:v>
                </c:pt>
                <c:pt idx="2">
                  <c:v>98.6</c:v>
                </c:pt>
                <c:pt idx="3">
                  <c:v>98</c:v>
                </c:pt>
                <c:pt idx="4">
                  <c:v>104.6</c:v>
                </c:pt>
                <c:pt idx="5">
                  <c:v>114.7</c:v>
                </c:pt>
                <c:pt idx="6">
                  <c:v>129.6</c:v>
                </c:pt>
                <c:pt idx="7">
                  <c:v>140.9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Sheet1!$B$18</c:f>
              <c:strCache>
                <c:ptCount val="1"/>
                <c:pt idx="0">
                  <c:v>leafqycc Python</c:v>
                </c:pt>
              </c:strCache>
            </c:strRef>
          </c:tx>
          <c:spPr>
            <a:ln w="22225" cap="rnd" cmpd="sng" algn="ctr">
              <a:solidFill>
                <a:srgbClr val="1BAF7A"/>
              </a:solidFill>
              <a:prstDash val="solid"/>
              <a:round/>
            </a:ln>
          </c:spPr>
          <c:marker>
            <c:symbol val="circle"/>
            <c:size val="7"/>
            <c:spPr>
              <a:solidFill>
                <a:srgbClr val="1BAF7A"/>
              </a:solidFill>
              <a:ln w="19050" cap="flat" cmpd="sng" algn="ctr">
                <a:solidFill>
                  <a:srgbClr val="FFFFFF"/>
                </a:solidFill>
                <a:prstDash val="solid"/>
                <a:round/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000">
                        <a:solidFill>
                          <a:srgbClr val="52514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rPr>
                      <a:t>leafqycc Python</a:t>
                    </a:r>
                    <a:endParaRPr sz="1000">
                      <a:solidFill>
                        <a:srgbClr val="52514E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xVal>
            <c:numRef>
              <c:f>Sheet1!$A$19:$A$24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xVal>
          <c:yVal>
            <c:numRef>
              <c:f>Sheet1!$B$19:$B$24</c:f>
              <c:numCache>
                <c:formatCode>General</c:formatCode>
                <c:ptCount val="6"/>
                <c:pt idx="0">
                  <c:v>27.4</c:v>
                </c:pt>
                <c:pt idx="1">
                  <c:v>49.1</c:v>
                </c:pt>
                <c:pt idx="2">
                  <c:v>65.4</c:v>
                </c:pt>
                <c:pt idx="3">
                  <c:v>63.3</c:v>
                </c:pt>
                <c:pt idx="4">
                  <c:v>71.8</c:v>
                </c:pt>
                <c:pt idx="5">
                  <c:v>72.1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Sheet1!$B$26</c:f>
              <c:strCache>
                <c:ptCount val="1"/>
                <c:pt idx="0">
                  <c:v>CSDN Python（SiLU，含画框）</c:v>
                </c:pt>
              </c:strCache>
            </c:strRef>
          </c:tx>
          <c:spPr>
            <a:ln w="22225" cap="rnd" cmpd="sng" algn="ctr">
              <a:solidFill>
                <a:srgbClr val="EDA100"/>
              </a:solidFill>
              <a:prstDash val="solid"/>
              <a:round/>
            </a:ln>
          </c:spPr>
          <c:marker>
            <c:symbol val="circle"/>
            <c:size val="7"/>
            <c:spPr>
              <a:solidFill>
                <a:srgbClr val="EDA100"/>
              </a:solidFill>
              <a:ln w="19050" cap="flat" cmpd="sng" algn="ctr">
                <a:solidFill>
                  <a:srgbClr val="FFFFFF"/>
                </a:solidFill>
                <a:prstDash val="solid"/>
                <a:round/>
              </a:ln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sz="1000">
                        <a:solidFill>
                          <a:srgbClr val="52514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rPr>
                      <a:t>CSDN Python</a:t>
                    </a:r>
                    <a:endParaRPr sz="1000">
                      <a:solidFill>
                        <a:srgbClr val="52514E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xVal>
            <c:numRef>
              <c:f>Sheet1!$A$27:$A$35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xVal>
          <c:yVal>
            <c:numRef>
              <c:f>Sheet1!$B$27:$B$35</c:f>
              <c:numCache>
                <c:formatCode>General</c:formatCode>
                <c:ptCount val="9"/>
                <c:pt idx="0">
                  <c:v>13.4</c:v>
                </c:pt>
                <c:pt idx="1">
                  <c:v>26.1</c:v>
                </c:pt>
                <c:pt idx="2">
                  <c:v>35.9</c:v>
                </c:pt>
                <c:pt idx="3">
                  <c:v>38.2</c:v>
                </c:pt>
                <c:pt idx="4">
                  <c:v>43.2</c:v>
                </c:pt>
                <c:pt idx="5">
                  <c:v>45.6</c:v>
                </c:pt>
                <c:pt idx="6">
                  <c:v>45.2</c:v>
                </c:pt>
                <c:pt idx="7">
                  <c:v>45.6</c:v>
                </c:pt>
                <c:pt idx="8">
                  <c:v>46.4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8940872"/>
        <c:axId val="-2129643912"/>
      </c:scatterChart>
      <c:valAx>
        <c:axId val="-2128940872"/>
        <c:scaling>
          <c:orientation val="minMax"/>
          <c:max val="13"/>
          <c:min val="0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100" b="0">
                    <a:solidFill>
                      <a:srgbClr val="52514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线程数</a:t>
                </a:r>
                <a:endParaRPr sz="1100" b="0">
                  <a:solidFill>
                    <a:srgbClr val="52514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rgbClr val="C3C2B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89878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-2129643912"/>
        <c:crosses val="autoZero"/>
        <c:crossBetween val="midCat"/>
        <c:majorUnit val="1"/>
      </c:valAx>
      <c:valAx>
        <c:axId val="-2129643912"/>
        <c:scaling>
          <c:orientation val="minMax"/>
          <c:max val="200"/>
          <c:min val="0"/>
        </c:scaling>
        <c:delete val="0"/>
        <c:axPos val="l"/>
        <c:majorGridlines>
          <c:spPr>
            <a:ln w="9525" cap="flat" cmpd="sng" algn="ctr">
              <a:solidFill>
                <a:srgbClr val="E1E0D9"/>
              </a:solidFill>
              <a:prstDash val="solid"/>
              <a:round/>
            </a:ln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sz="1100" b="0">
                    <a:solidFill>
                      <a:srgbClr val="52514E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吞吐（fps）</a:t>
                </a:r>
                <a:endParaRPr sz="1100" b="0">
                  <a:solidFill>
                    <a:srgbClr val="52514E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9525" cap="flat" cmpd="sng" algn="ctr">
            <a:solidFill>
              <a:srgbClr val="C3C2B7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89878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-2128940872"/>
        <c:crosses val="autoZero"/>
        <c:crossBetween val="midCat"/>
        <c:majorUnit val="50"/>
      </c:valAx>
    </c:plotArea>
    <c:legend>
      <c:legendPos val="t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rgbClr val="52514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45bb168-07b4-427c-bb8c-7192cc807246}"/>
      </c:ext>
    </c:extLst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1783080"/>
            <a:ext cx="1005840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40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</a:t>
            </a:r>
            <a:endParaRPr sz="40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97280" y="2743200"/>
            <a:ext cx="1005840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0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初步调研报告</a:t>
            </a:r>
            <a:endParaRPr sz="2400" b="0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7280" y="3566160"/>
            <a:ext cx="128016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7280" y="3977639"/>
            <a:ext cx="10058400" cy="1097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8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汇报人：</a:t>
            </a:r>
            <a:r>
              <a:rPr lang="zh-CN" sz="18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邹鹏</a:t>
            </a:r>
            <a:r>
              <a:rPr sz="18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</a:t>
            </a:r>
            <a:endParaRPr sz="18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800"/>
              </a:spcBef>
              <a:buNone/>
            </a:pPr>
            <a:r>
              <a:rPr sz="16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 年 10 月</a:t>
            </a:r>
            <a:endParaRPr sz="16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zh-CN"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zh-CN"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" y="1737360"/>
            <a:ext cx="3611880" cy="35661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37360"/>
            <a:ext cx="361188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8680" y="2148840"/>
            <a:ext cx="301752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40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40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68680" y="3063240"/>
            <a:ext cx="301752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1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我们的任务是什么</a:t>
            </a:r>
            <a:endParaRPr sz="21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8680" y="3749039"/>
            <a:ext cx="3017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端侧推理、RK3588 芯片，以及我们要解决的问题</a:t>
            </a:r>
            <a:endParaRPr sz="15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88536" y="1737360"/>
            <a:ext cx="3611880" cy="35661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88536" y="1737360"/>
            <a:ext cx="361188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608575" y="2148840"/>
            <a:ext cx="301752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40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40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08575" y="3063240"/>
            <a:ext cx="301752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1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别人已经做到哪一步</a:t>
            </a:r>
            <a:endParaRPr sz="21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08575" y="3749039"/>
            <a:ext cx="3017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RK3588 上多核并行、CPU-NPU 协同的公开工作</a:t>
            </a:r>
            <a:endParaRPr sz="15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28431" y="1737360"/>
            <a:ext cx="3611880" cy="35661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28431" y="1737360"/>
            <a:ext cx="3611880" cy="73152"/>
          </a:xfrm>
          <a:prstGeom prst="rect">
            <a:avLst/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48471" y="2148840"/>
            <a:ext cx="301752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4000" b="1">
                <a:solidFill>
                  <a:srgbClr val="3B91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4000" b="1">
              <a:solidFill>
                <a:srgbClr val="3B915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348471" y="3063240"/>
            <a:ext cx="301752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1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我们打算怎么设计</a:t>
            </a:r>
            <a:endParaRPr sz="21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348471" y="3749039"/>
            <a:ext cx="301752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三步逐步叠加的加速方案</a:t>
            </a:r>
            <a:endParaRPr sz="15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一、我们的任务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背景：把 AI 模型放到小设备上本地运行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440680" cy="26517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5440680" cy="64008"/>
          </a:xfrm>
          <a:prstGeom prst="rect">
            <a:avLst/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1609344"/>
            <a:ext cx="50749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8A94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云端推理</a:t>
            </a:r>
            <a:endParaRPr sz="1700" b="1">
              <a:solidFill>
                <a:srgbClr val="8A94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2084832"/>
            <a:ext cx="5074920" cy="19385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数据传到服务器，用大显卡计算，再把结果传回来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算力强，但有网络延迟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断网就不能用，数据要离开设备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99632" y="1463040"/>
            <a:ext cx="5440680" cy="26517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5440680" cy="6400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82512" y="1609344"/>
            <a:ext cx="50749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端侧推理（本项目）</a:t>
            </a:r>
            <a:endParaRPr sz="17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82512" y="2084832"/>
            <a:ext cx="5074920" cy="19385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直接在摄像头、机器人、车载设备上计算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响应快，不依赖网络，数据不出设备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但设备小：算力、内存、功耗都有限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640" y="4389120"/>
            <a:ext cx="11091672" cy="1325880"/>
          </a:xfrm>
          <a:prstGeom prst="rect">
            <a:avLst/>
          </a:prstGeom>
          <a:solidFill>
            <a:srgbClr val="E8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所以端侧设备上一般会配一块专门算神经网络的芯片，叫 </a:t>
            </a:r>
            <a:r>
              <a:rPr sz="17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</a:t>
            </a:r>
            <a:r>
              <a:rPr sz="17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（神经网络处理器）。本项目用的 </a:t>
            </a:r>
            <a:r>
              <a:rPr sz="17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RK3588</a:t>
            </a:r>
            <a:r>
              <a:rPr sz="17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就是一款常见的国产端侧 AI 芯片。</a:t>
            </a:r>
            <a:endParaRPr sz="17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一、我们的任务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RK3588 里有 CPU 和 NPU，但平时只用上了一小部分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760720" cy="4709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1572768"/>
            <a:ext cx="53035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300" b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RK3588 芯片内部（示意）</a:t>
            </a:r>
            <a:endParaRPr sz="1300" b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22960" y="2057400"/>
            <a:ext cx="5212080" cy="1234440"/>
          </a:xfrm>
          <a:prstGeom prst="roundRect">
            <a:avLst>
              <a:gd name="adj" fmla="val 8000"/>
            </a:avLst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0120" y="2103120"/>
            <a:ext cx="493776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CPU：8 个核（4 大 4 小）</a:t>
            </a:r>
            <a:endParaRPr sz="1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05840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9AA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618488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231136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843784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456432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069080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681728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294376" y="2560320"/>
            <a:ext cx="530352" cy="530352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2960" y="3474720"/>
            <a:ext cx="5212080" cy="1600200"/>
          </a:xfrm>
          <a:prstGeom prst="roundRect">
            <a:avLst>
              <a:gd name="adj" fmla="val 8000"/>
            </a:avLst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60120" y="3520440"/>
            <a:ext cx="493776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NPU：3 个核，合计 6 TOPS</a:t>
            </a:r>
            <a:endParaRPr sz="1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05840" y="3977639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0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ctr">
              <a:lnSpc>
                <a:spcPct val="110000"/>
              </a:lnSpc>
              <a:spcBef>
                <a:spcPts val="200"/>
              </a:spcBef>
              <a:buNone/>
            </a:pPr>
            <a:r>
              <a:rPr sz="1200" b="0">
                <a:solidFill>
                  <a:srgbClr val="E6EE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在推理</a:t>
            </a:r>
            <a:endParaRPr sz="1200" b="0">
              <a:solidFill>
                <a:srgbClr val="E6EEF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679192" y="3977639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1</a:t>
            </a:r>
            <a:endParaRPr sz="1400" b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ctr">
              <a:lnSpc>
                <a:spcPct val="110000"/>
              </a:lnSpc>
              <a:spcBef>
                <a:spcPts val="200"/>
              </a:spcBef>
              <a:buNone/>
            </a:pPr>
            <a:r>
              <a:rPr sz="12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闲着</a:t>
            </a:r>
            <a:endParaRPr sz="12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352544" y="3977639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2</a:t>
            </a:r>
            <a:endParaRPr sz="1400" b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ctr">
              <a:lnSpc>
                <a:spcPct val="110000"/>
              </a:lnSpc>
              <a:spcBef>
                <a:spcPts val="200"/>
              </a:spcBef>
              <a:buNone/>
            </a:pPr>
            <a:r>
              <a:rPr sz="12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闲着</a:t>
            </a:r>
            <a:endParaRPr sz="12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22960" y="5257800"/>
            <a:ext cx="5212080" cy="731520"/>
          </a:xfrm>
          <a:prstGeom prst="roundRect">
            <a:avLst>
              <a:gd name="adj" fmla="val 8000"/>
            </a:avLst>
          </a:prstGeom>
          <a:solidFill>
            <a:srgbClr val="EE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内存：CPU 和 NPU 共用</a:t>
            </a:r>
            <a:endParaRPr sz="1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583680" y="1463040"/>
            <a:ext cx="5056632" cy="47091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</a:t>
            </a:r>
            <a:endParaRPr sz="17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300"/>
              </a:spcBef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通用处理器，什么都能算，但算神经网络比较慢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1400"/>
              </a:spcBef>
              <a:buNone/>
            </a:pPr>
            <a:r>
              <a:rPr sz="17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</a:t>
            </a:r>
            <a:endParaRPr sz="17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300"/>
              </a:spcBef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专门算神经网络的处理器，擅长卷积、矩阵乘法，又快又省电；但只支持一部分运算类型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1400"/>
              </a:spcBef>
              <a:buNone/>
            </a:pPr>
            <a:r>
              <a:rPr sz="1700" b="1">
                <a:solidFill>
                  <a:srgbClr val="C050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现在的问题</a:t>
            </a:r>
            <a:endParaRPr sz="1700" b="1">
              <a:solidFill>
                <a:srgbClr val="C050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300"/>
              </a:spcBef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通常整个模型只跑在 1 个 NPU 核上，另外 2 个 NPU 核基本闲着，CPU 也只做些读图、画框之类的杂活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一、我们的任务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任务：让 3 个 NPU 核和 CPU 一起干活，让模型跑得更快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3611880" cy="29260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59" y="1691640"/>
            <a:ext cx="685800" cy="685800"/>
          </a:xfrm>
          <a:prstGeom prst="ellipse">
            <a:avLst/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45919" y="1691640"/>
            <a:ext cx="2377440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000" b="1">
                <a:solidFill>
                  <a:srgbClr val="3B91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跑起来</a:t>
            </a:r>
            <a:endParaRPr sz="2000" b="1">
              <a:solidFill>
                <a:srgbClr val="3B915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22959" y="2560320"/>
            <a:ext cx="3108960" cy="1463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把训练好的模型转换成 NPU 能执行的格式，在 1 个 NPU 核上完成推理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22959" y="3794760"/>
            <a:ext cx="310896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400" b="1">
                <a:solidFill>
                  <a:srgbClr val="3B91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✔ 学长已在板子上跑通</a:t>
            </a:r>
            <a:endParaRPr sz="1400" b="1">
              <a:solidFill>
                <a:srgbClr val="3B915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88536" y="1463040"/>
            <a:ext cx="3611880" cy="29260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62855" y="1691640"/>
            <a:ext cx="685800" cy="68580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85816" y="1691640"/>
            <a:ext cx="2377440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0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多核并行</a:t>
            </a:r>
            <a:endParaRPr sz="20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62855" y="2560320"/>
            <a:ext cx="3108960" cy="1463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同时用上 3 个 NPU 核：可以三个核一起算一张图，也可以三个核各算各的图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62855" y="3794760"/>
            <a:ext cx="310896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4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本次调研重点</a:t>
            </a:r>
            <a:endParaRPr sz="14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028431" y="1463040"/>
            <a:ext cx="3611880" cy="29260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02752" y="1691640"/>
            <a:ext cx="685800" cy="685800"/>
          </a:xfrm>
          <a:prstGeom prst="ellipse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2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2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25711" y="1691640"/>
            <a:ext cx="2377440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0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CPU-NPU 协同</a:t>
            </a:r>
            <a:endParaRPr sz="20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302752" y="2560320"/>
            <a:ext cx="3108960" cy="1463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把模型拆开：NPU 擅长的部分交给 NPU，其余交给 CPU，两边同时工作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302752" y="3794760"/>
            <a:ext cx="310896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后续拓展方向</a:t>
            </a:r>
            <a:endParaRPr sz="1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8640" y="4617720"/>
            <a:ext cx="11091672" cy="1188720"/>
          </a:xfrm>
          <a:prstGeom prst="rect">
            <a:avLst/>
          </a:prstGeom>
          <a:solidFill>
            <a:srgbClr val="E8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201168" rIns="201168" bIns="20116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怎么衡量「更快」</a:t>
            </a:r>
            <a:endParaRPr sz="15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400"/>
              </a:spcBef>
              <a:buNone/>
            </a:pPr>
            <a:r>
              <a:rPr sz="14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时延（ms）</a:t>
            </a: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：处理一张图要多少毫秒，越小越好　　</a:t>
            </a:r>
            <a:r>
              <a:rPr sz="14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吞吐（fps）</a:t>
            </a: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：每秒能处理多少张图，越大越好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一、我们的任务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关键概念：模型由一个个「算子」组成，要转换后才能在 NPU 上跑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48640" y="1508760"/>
            <a:ext cx="2377440" cy="868680"/>
          </a:xfrm>
          <a:prstGeom prst="roundRect">
            <a:avLst>
              <a:gd name="adj" fmla="val 8000"/>
            </a:avLst>
          </a:prstGeom>
          <a:solidFill>
            <a:srgbClr val="7A87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PyTorch 模型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032150" y="1833372"/>
            <a:ext cx="318211" cy="219456"/>
          </a:xfrm>
          <a:prstGeom prst="rightArrow">
            <a:avLst/>
          </a:prstGeom>
          <a:solidFill>
            <a:srgbClr val="9AA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456432" y="1508760"/>
            <a:ext cx="2377440" cy="868680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ONNX 文件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5939942" y="1833372"/>
            <a:ext cx="318211" cy="219456"/>
          </a:xfrm>
          <a:prstGeom prst="rightArrow">
            <a:avLst/>
          </a:prstGeom>
          <a:solidFill>
            <a:srgbClr val="9AA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64224" y="1508760"/>
            <a:ext cx="2377440" cy="868680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RKNN 文件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8847734" y="1833372"/>
            <a:ext cx="318211" cy="219456"/>
          </a:xfrm>
          <a:prstGeom prst="rightArrow">
            <a:avLst/>
          </a:prstGeom>
          <a:solidFill>
            <a:srgbClr val="9AA5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272016" y="1508760"/>
            <a:ext cx="2377440" cy="868680"/>
          </a:xfrm>
          <a:prstGeom prst="roundRect">
            <a:avLst>
              <a:gd name="adj" fmla="val 8000"/>
            </a:avLst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54864" rIns="54864" bIns="54864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 NPU 上运行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8640" y="2468880"/>
            <a:ext cx="23774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2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训练框架里的模型</a:t>
            </a:r>
            <a:endParaRPr sz="12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56432" y="2468880"/>
            <a:ext cx="23774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2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通用模型格式，各种硬件都能读</a:t>
            </a:r>
            <a:endParaRPr sz="12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64224" y="2468880"/>
            <a:ext cx="23774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2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专用格式，同时把小数换成 8 位整数（量化），更快更省</a:t>
            </a:r>
            <a:endParaRPr sz="12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272016" y="2468880"/>
            <a:ext cx="23774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2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RK3588 板子上执行</a:t>
            </a:r>
            <a:endParaRPr sz="12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8640" y="3520440"/>
            <a:ext cx="5486400" cy="26060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6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什么是算子</a:t>
            </a:r>
            <a:endParaRPr sz="16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400"/>
              </a:spcBef>
              <a:buNone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模型计算过程中的每一个基本运算，比如卷积（Conv）、激活（Relu）、相加（Add）、矩阵乘法。一个模型就是一串算子首尾相连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10000"/>
              </a:lnSpc>
              <a:spcBef>
                <a:spcPts val="800"/>
              </a:spcBef>
              <a:buNone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只支持一部分算子，不支持的只能交给 CPU 算，这正是第 3 步要处理的问题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63640" y="3520440"/>
            <a:ext cx="5376672" cy="26060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92240" y="3639312"/>
            <a:ext cx="493776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例：我们在电脑上导出的 ResNet18</a:t>
            </a:r>
            <a:endParaRPr sz="15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92240" y="4160520"/>
            <a:ext cx="21031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Conv 卷积</a:t>
            </a:r>
            <a:endParaRPr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641080" y="4233672"/>
            <a:ext cx="2194560" cy="219456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881360" y="4160520"/>
            <a:ext cx="5486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200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92240" y="4617720"/>
            <a:ext cx="21031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Relu 激活</a:t>
            </a:r>
            <a:endParaRPr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8641080" y="4690872"/>
            <a:ext cx="1865376" cy="219456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552176" y="4617720"/>
            <a:ext cx="5486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endParaRPr sz="1200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492240" y="5074920"/>
            <a:ext cx="21031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相加</a:t>
            </a:r>
            <a:endParaRPr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641080" y="5148072"/>
            <a:ext cx="877824" cy="219456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64624" y="5074920"/>
            <a:ext cx="5486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endParaRPr sz="1200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92240" y="5532120"/>
            <a:ext cx="210312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其他（池化、全连接等）</a:t>
            </a:r>
            <a:endParaRPr sz="12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641080" y="5605272"/>
            <a:ext cx="438912" cy="219456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125712" y="5532120"/>
            <a:ext cx="5486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200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92240" y="5806440"/>
            <a:ext cx="493776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 49 个算子、1170 万个参数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二、别人做到哪了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多核并行有两种用法，「每个核各算各的」效果最好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440680" cy="19659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5440680" cy="6400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1609344"/>
            <a:ext cx="50749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用法 A：三个核一起算一张图</a:t>
            </a:r>
            <a:endParaRPr sz="17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2084832"/>
            <a:ext cx="5074920" cy="12527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目标：让单张图更快（降低时延）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只快了约 1.8 倍。可能的原因：三个核没有共享的高速缓存，模型又是一层接一层算的，很难拆开并行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99632" y="1463040"/>
            <a:ext cx="5440680" cy="19659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99632" y="1463040"/>
            <a:ext cx="5440680" cy="64008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82512" y="1609344"/>
            <a:ext cx="50749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用法 B：每个核放一份模型，各算各的图</a:t>
            </a:r>
            <a:endParaRPr sz="17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82512" y="2084832"/>
            <a:ext cx="5074920" cy="12527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目标：每秒处理更多张（提高吞吐）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组公开数据都在 2.4～2.8 倍之间，有现成的开源代码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640" y="3657600"/>
            <a:ext cx="11091672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相对「只用 1 个 NPU 核」的加速倍数（YOLOv5s 目标检测模型）</a:t>
            </a:r>
            <a:r>
              <a:rPr sz="15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理论上限是 3 倍</a:t>
            </a:r>
            <a:endParaRPr sz="15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8640" y="4206240"/>
            <a:ext cx="237744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只用 1 个核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17520" y="4261103"/>
            <a:ext cx="1828800" cy="329184"/>
          </a:xfrm>
          <a:prstGeom prst="rect">
            <a:avLst/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937760" y="4206240"/>
            <a:ext cx="34747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 1.0</a:t>
            </a:r>
            <a:endParaRPr sz="1300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8640" y="4809744"/>
            <a:ext cx="237744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用法 A：单张图时延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17520" y="4864607"/>
            <a:ext cx="3328416" cy="32918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37376" y="4809744"/>
            <a:ext cx="34747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 1.8（1 个来源）</a:t>
            </a:r>
            <a:endParaRPr sz="1300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48640" y="5413248"/>
            <a:ext cx="237744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用法 B：吞吐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017520" y="5468112"/>
            <a:ext cx="5065776" cy="32918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74736" y="5413248"/>
            <a:ext cx="34747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 2.4～2.8（4 组数据）</a:t>
            </a:r>
            <a:endParaRPr sz="1300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二、别人做到哪了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单个 NPU 核已经很快，官方和第三方的测量结果一致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3264408" cy="42062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40480" y="1463040"/>
            <a:ext cx="1801368" cy="42062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输入尺寸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69279" y="1463040"/>
            <a:ext cx="2715768" cy="42062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官方数据（ms）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12480" y="1463040"/>
            <a:ext cx="3200400" cy="42062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第三方实测（ms）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8640" y="1911095"/>
            <a:ext cx="3264408" cy="79552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YOLOv5s（目标检测）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40480" y="1911095"/>
            <a:ext cx="1801368" cy="79552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640×640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69279" y="1911095"/>
            <a:ext cx="2715768" cy="79552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15.0（ReLU 改版）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20.4（原版）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12480" y="1911095"/>
            <a:ext cx="3200400" cy="79552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16.0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8640" y="2734056"/>
            <a:ext cx="3264408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ResNet18（图像分类）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40480" y="2734056"/>
            <a:ext cx="1801368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224×224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69279" y="2734056"/>
            <a:ext cx="2715768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412480" y="2734056"/>
            <a:ext cx="3200400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3.8 / 4.1（两个来源）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8640" y="3337560"/>
            <a:ext cx="3264408" cy="57607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ResNet50（图像分类）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40480" y="3337560"/>
            <a:ext cx="1801368" cy="57607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224×224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69279" y="3337560"/>
            <a:ext cx="2715768" cy="57607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8.9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412480" y="3337560"/>
            <a:ext cx="3200400" cy="57607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48640" y="3941063"/>
            <a:ext cx="3264408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MobileNetV2（轻量分类）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40480" y="3941063"/>
            <a:ext cx="1801368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224×224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669279" y="3941063"/>
            <a:ext cx="2715768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2.2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412480" y="3941063"/>
            <a:ext cx="3200400" cy="5760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8640" y="4617720"/>
            <a:ext cx="1109167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2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单位均为单次推理时延（ms）。官方数据只算模型本身、不含读图和画框，原本是帧率，按 时延 = 1000 ÷ 帧率 换算；第三方数据是否包含前后处理，原文没有完全说明。</a:t>
            </a:r>
            <a:endParaRPr sz="12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8640" y="5202936"/>
            <a:ext cx="11091672" cy="914400"/>
          </a:xfrm>
          <a:prstGeom prst="rect">
            <a:avLst/>
          </a:prstGeom>
          <a:solidFill>
            <a:srgbClr val="E8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6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结论：</a:t>
            </a: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单核部署这一步已经很成熟，YOLOv5s 一张图约 15～20 ms。再想提速，就要把闲着的另外 2 个核和 CPU 用起来。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二、别人做到哪了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用法 B：每个核开 1 个线程就拿到大部分收益，再多开收益递减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548640" y="1417320"/>
          <a:ext cx="740664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Rectangle 8"/>
          <p:cNvSpPr/>
          <p:nvPr/>
        </p:nvSpPr>
        <p:spPr>
          <a:xfrm>
            <a:off x="8183879" y="1463040"/>
            <a:ext cx="3456432" cy="47091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YOLOv5s，四组公开数据</a:t>
            </a:r>
            <a:endParaRPr sz="15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最快的实现（C++ 零拷贝）3 个线程就到 174 fps，再加线程几乎不涨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6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其他实现过了 3 个线程后涨得明显变慢，但还在慢慢上涨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6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同样的方法，C++ 实现比 Python 快很多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6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各来源的写法、是否包含读视频和画框不同，所以只看趋势，不比较高低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二、别人做到哪了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CPU-NPU 协同：在 RK3588 上把一个模型拆开分工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4206240" cy="33375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4206240" cy="6400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1609344"/>
            <a:ext cx="3840479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RK3588 上已有的工作</a:t>
            </a:r>
            <a:endParaRPr sz="17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2084832"/>
            <a:ext cx="3840479" cy="26243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只做到「CPU 准备数据，NPU 跑整个模型」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没找到把一个模型拆给 CPU 和 NPU 一起算的公开工作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983480" y="1463040"/>
            <a:ext cx="6656832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其他芯片（手机、Jetson）上已有的方法</a:t>
            </a:r>
            <a:endParaRPr sz="15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83480" y="1920240"/>
            <a:ext cx="1709928" cy="42062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方法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20840" y="1920240"/>
            <a:ext cx="4892040" cy="42062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做法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983480" y="2368296"/>
            <a:ext cx="1709928" cy="841247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μLayer（2019）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20840" y="2368296"/>
            <a:ext cx="4892040" cy="841247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把同一层的计算按通道拆开，CPU 和 GPU 各算一部分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83480" y="3236976"/>
            <a:ext cx="1709928" cy="8412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CoDL（2022）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20840" y="3236976"/>
            <a:ext cx="4892040" cy="84124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先预测每个算子在两种处理器上要多久，再决定怎么拆</a:t>
            </a:r>
            <a:endParaRPr sz="13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83480" y="4105656"/>
            <a:ext cx="1709928" cy="841247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Band（2022）</a:t>
            </a:r>
            <a:endParaRPr sz="13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20840" y="4105656"/>
            <a:ext cx="4892040" cy="841247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64008" rIns="64008" bIns="64008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按「哪种处理器支持哪些算子」把模型切成几段，自动选每段在哪跑；</a:t>
            </a:r>
            <a:r>
              <a:rPr sz="13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最接近我们的第 3 步</a:t>
            </a:r>
            <a:endParaRPr sz="13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48640" y="5029200"/>
            <a:ext cx="11091672" cy="1051560"/>
          </a:xfrm>
          <a:prstGeom prst="rect">
            <a:avLst/>
          </a:prstGeom>
          <a:solidFill>
            <a:srgbClr val="EDF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600" b="1">
                <a:solidFill>
                  <a:srgbClr val="3B91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机会：</a:t>
            </a:r>
            <a:r>
              <a:rPr sz="16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别的芯片上已经证明拆开分工能提速，把这套思路搬到 RK3588 的 CPU + NPU </a:t>
            </a:r>
            <a:endParaRPr sz="16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二、别人做到哪了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小结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3611880" cy="3017520"/>
          </a:xfrm>
          <a:prstGeom prst="rect">
            <a:avLst/>
          </a:prstGeom>
          <a:solidFill>
            <a:srgbClr val="EDF7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3611880" cy="64008"/>
          </a:xfrm>
          <a:prstGeom prst="rect">
            <a:avLst/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1609344"/>
            <a:ext cx="32461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800" b="1">
                <a:solidFill>
                  <a:srgbClr val="3B91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已经很成熟</a:t>
            </a:r>
            <a:endParaRPr sz="1800" b="1">
              <a:solidFill>
                <a:srgbClr val="3B915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520" y="2084832"/>
            <a:ext cx="3246120" cy="2304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单核部署：工具链完善，官方给了几十个模型的速度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用法 B（每核一份模型）：吞吐提高 2.4～2.8 倍，有开源代码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88536" y="1463040"/>
            <a:ext cx="3611880" cy="3017520"/>
          </a:xfrm>
          <a:prstGeom prst="rect">
            <a:avLst/>
          </a:prstGeom>
          <a:solidFill>
            <a:srgbClr val="FDF6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88536" y="1463040"/>
            <a:ext cx="3611880" cy="64008"/>
          </a:xfrm>
          <a:prstGeom prst="rect">
            <a:avLst/>
          </a:prstGeom>
          <a:solidFill>
            <a:srgbClr val="B779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71416" y="1609344"/>
            <a:ext cx="32461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800" b="1">
                <a:solidFill>
                  <a:srgbClr val="B7791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做了，但不充分</a:t>
            </a:r>
            <a:endParaRPr sz="1800" b="1">
              <a:solidFill>
                <a:srgbClr val="B7791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71416" y="2084832"/>
            <a:ext cx="3246120" cy="2304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用法 A（三核算一张图）：只快约 1.8 倍，公开数据只有一组，原因没人系统分析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同一模型在 CPU 上要多久：缺少实测对比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28431" y="1463040"/>
            <a:ext cx="3611880" cy="3017520"/>
          </a:xfrm>
          <a:prstGeom prst="rect">
            <a:avLst/>
          </a:prstGeom>
          <a:solidFill>
            <a:srgbClr val="FB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28431" y="1463040"/>
            <a:ext cx="3611880" cy="64008"/>
          </a:xfrm>
          <a:prstGeom prst="rect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11311" y="1609344"/>
            <a:ext cx="32461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800" b="1">
                <a:solidFill>
                  <a:srgbClr val="C050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基本空白</a:t>
            </a:r>
            <a:endParaRPr sz="1800" b="1">
              <a:solidFill>
                <a:srgbClr val="C050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211311" y="2084832"/>
            <a:ext cx="3246120" cy="23042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 RK3588 上把一个模型拆给 CPU 和 NPU 协同计算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多核和 CPU 同时用起来的整体方案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8640" y="4709160"/>
            <a:ext cx="11091672" cy="777240"/>
          </a:xfrm>
          <a:prstGeom prst="rect">
            <a:avLst/>
          </a:prstGeom>
          <a:solidFill>
            <a:srgbClr val="E8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zh-CN" sz="16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创新点：做一个</a:t>
            </a:r>
            <a:r>
              <a:rPr lang="en-US" altLang="zh-CN" sz="16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benchmark</a:t>
            </a:r>
            <a:r>
              <a:rPr lang="zh-CN" altLang="en-US" sz="16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，以及得到一个更通用的并行化方案</a:t>
            </a:r>
            <a:endParaRPr lang="zh-CN" altLang="en-US" sz="16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三、我们打算怎么做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zh-CN"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规划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>
          <a:xfrm>
            <a:off x="548640" y="1463040"/>
            <a:ext cx="3611880" cy="3063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9" name="Rectangle 8"/>
          <p:cNvSpPr/>
          <p:nvPr>
            <p:custDataLst>
              <p:tags r:id="rId2"/>
            </p:custDataLst>
          </p:nvPr>
        </p:nvSpPr>
        <p:spPr>
          <a:xfrm>
            <a:off x="548640" y="1463040"/>
            <a:ext cx="3611880" cy="64008"/>
          </a:xfrm>
          <a:prstGeom prst="rect">
            <a:avLst/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0" name="Rectangle 9"/>
          <p:cNvSpPr/>
          <p:nvPr>
            <p:custDataLst>
              <p:tags r:id="rId3"/>
            </p:custDataLst>
          </p:nvPr>
        </p:nvSpPr>
        <p:spPr>
          <a:xfrm>
            <a:off x="731520" y="1609344"/>
            <a:ext cx="32461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3B91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1 步　建立基线</a:t>
            </a:r>
            <a:endParaRPr sz="1700" b="1">
              <a:solidFill>
                <a:srgbClr val="3B915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4"/>
            </p:custDataLst>
          </p:nvPr>
        </p:nvSpPr>
        <p:spPr>
          <a:xfrm>
            <a:off x="731520" y="2084832"/>
            <a:ext cx="3246120" cy="23500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同一个模型，分别测 CPU 和 1 个 NPU 核的时延（ms）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补上「CPU 要多久」这个缺口，作为后面所有对比的起点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4288536" y="1463040"/>
            <a:ext cx="3611880" cy="3063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3" name="Rectangle 12"/>
          <p:cNvSpPr/>
          <p:nvPr>
            <p:custDataLst>
              <p:tags r:id="rId6"/>
            </p:custDataLst>
          </p:nvPr>
        </p:nvSpPr>
        <p:spPr>
          <a:xfrm>
            <a:off x="4288536" y="1463040"/>
            <a:ext cx="3611880" cy="6400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ectangle 13"/>
          <p:cNvSpPr/>
          <p:nvPr>
            <p:custDataLst>
              <p:tags r:id="rId7"/>
            </p:custDataLst>
          </p:nvPr>
        </p:nvSpPr>
        <p:spPr>
          <a:xfrm>
            <a:off x="4471416" y="1609344"/>
            <a:ext cx="32461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2 步　多核并行</a:t>
            </a:r>
            <a:endParaRPr sz="17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>
            <p:custDataLst>
              <p:tags r:id="rId8"/>
            </p:custDataLst>
          </p:nvPr>
        </p:nvSpPr>
        <p:spPr>
          <a:xfrm>
            <a:off x="4471416" y="2084832"/>
            <a:ext cx="3246120" cy="23500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先用「每核一份模型」把吞吐（fps）提上去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再逐层分析「三核算一张图」为什么只快 1.8 倍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尝试把模型切成几段放到不同核上，接力处理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>
            <p:custDataLst>
              <p:tags r:id="rId9"/>
            </p:custDataLst>
          </p:nvPr>
        </p:nvSpPr>
        <p:spPr>
          <a:xfrm>
            <a:off x="8028431" y="1463040"/>
            <a:ext cx="3611880" cy="3063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7" name="Rectangle 16"/>
          <p:cNvSpPr/>
          <p:nvPr>
            <p:custDataLst>
              <p:tags r:id="rId10"/>
            </p:custDataLst>
          </p:nvPr>
        </p:nvSpPr>
        <p:spPr>
          <a:xfrm>
            <a:off x="8028431" y="1463040"/>
            <a:ext cx="3611880" cy="64008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8" name="Rectangle 17"/>
          <p:cNvSpPr/>
          <p:nvPr>
            <p:custDataLst>
              <p:tags r:id="rId11"/>
            </p:custDataLst>
          </p:nvPr>
        </p:nvSpPr>
        <p:spPr>
          <a:xfrm>
            <a:off x="8211311" y="1609344"/>
            <a:ext cx="32461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7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 3 步　CPU-NPU 协同</a:t>
            </a:r>
            <a:endParaRPr sz="17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>
            <p:custDataLst>
              <p:tags r:id="rId12"/>
            </p:custDataLst>
          </p:nvPr>
        </p:nvSpPr>
        <p:spPr>
          <a:xfrm>
            <a:off x="8211311" y="2084832"/>
            <a:ext cx="3246120" cy="23500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测出每个算子在 CPU 和 NPU 上各要多久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据此决定在哪里切：NPU 擅长的留给 NPU，其余交给 CPU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5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 同时负责读图、画框，和 NPU 并行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8640" y="4754880"/>
            <a:ext cx="11091672" cy="914400"/>
          </a:xfrm>
          <a:prstGeom prst="rect">
            <a:avLst/>
          </a:prstGeom>
          <a:solidFill>
            <a:srgbClr val="E8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bIns="228600" rtlCol="0" anchor="ctr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5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怎么评价：</a:t>
            </a:r>
            <a:r>
              <a:rPr sz="15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每一步都测时延（ms）、吞吐（fps）和各个核的忙碌程度，按 CPU → 1 个核 → 3 个核 → CPU + 3 个核 的顺序对比</a:t>
            </a:r>
            <a:endParaRPr sz="15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82712" y="182880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200" b="1">
                <a:solidFill>
                  <a:srgbClr val="2E86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三、我们打算怎么做</a:t>
            </a:r>
            <a:endParaRPr sz="1200" b="1">
              <a:solidFill>
                <a:srgbClr val="2E86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设计示意：</a:t>
            </a:r>
            <a:r>
              <a:rPr lang="zh-CN"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流水线</a:t>
            </a:r>
            <a:endParaRPr lang="zh-CN"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11091672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400" b="1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现在：只用 1 个核，一张接一张</a:t>
            </a:r>
            <a:endParaRPr sz="1400" b="1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31720" y="1463040"/>
            <a:ext cx="9052559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 →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8640" y="1874520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CPU（读图）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31720" y="1874520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276856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0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31720" y="2276856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2679192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1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31720" y="2679192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3081528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2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31720" y="3081528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350008" y="187452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967227" y="2276856"/>
            <a:ext cx="1609343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1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13147" y="187452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30368" y="2276856"/>
            <a:ext cx="1609343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2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876287" y="187452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493508" y="2276856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3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9139427" y="187452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756647" y="2276856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4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31720" y="2679192"/>
            <a:ext cx="9052559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闲着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331720" y="3081528"/>
            <a:ext cx="9052559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闲着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8640" y="3703320"/>
            <a:ext cx="11091672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设计后：3 个核轮流接力，CPU 同时准备下一张</a:t>
            </a:r>
            <a:endParaRPr sz="1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331720" y="3703320"/>
            <a:ext cx="9052559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 →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48640" y="4114800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CPU（读图）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331720" y="4114800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48640" y="4517136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0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331720" y="4517136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48640" y="4919472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1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31720" y="4919472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48640" y="5321808"/>
            <a:ext cx="1691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36576" rIns="36576" bIns="36576" rtlCol="0" anchor="ctr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1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NPU 核 2</a:t>
            </a:r>
            <a:endParaRPr sz="11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331720" y="5321808"/>
            <a:ext cx="9052559" cy="310896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2350008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967227" y="4517136"/>
            <a:ext cx="1609343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1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967227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584448" y="4919472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2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3584448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201668" y="5321808"/>
            <a:ext cx="1609343" cy="310896"/>
          </a:xfrm>
          <a:prstGeom prst="roundRect">
            <a:avLst>
              <a:gd name="adj" fmla="val 8000"/>
            </a:avLst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3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201668" y="4114800"/>
            <a:ext cx="580643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4818888" y="4517136"/>
            <a:ext cx="1609343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4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4818888" y="4114800"/>
            <a:ext cx="580643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436107" y="4919472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5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5436107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6053328" y="5321808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6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6053328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670548" y="4517136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7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6670547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287768" y="4919472"/>
            <a:ext cx="1609343" cy="310896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8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7287768" y="4114800"/>
            <a:ext cx="580643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904988" y="5321808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9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7904988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8522208" y="4517136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10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8522208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9139428" y="4919472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11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9139428" y="4114800"/>
            <a:ext cx="580644" cy="310896"/>
          </a:xfrm>
          <a:prstGeom prst="roundRect">
            <a:avLst>
              <a:gd name="adj" fmla="val 8000"/>
            </a:avLst>
          </a:prstGeom>
          <a:solidFill>
            <a:srgbClr val="8A94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9756648" y="5321808"/>
            <a:ext cx="1609344" cy="310896"/>
          </a:xfrm>
          <a:prstGeom prst="roundRect">
            <a:avLst>
              <a:gd name="adj" fmla="val 8000"/>
            </a:avLst>
          </a:prstGeom>
          <a:solidFill>
            <a:srgbClr val="3B9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12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48640" y="5779008"/>
            <a:ext cx="110916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3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同样长的时间里：现在处理 4 张，流水线处理约 12 张。</a:t>
            </a:r>
            <a:r>
              <a:rPr sz="13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（示意图，各段长短是假设的，没画后处理；实际效果要等上板实测）</a:t>
            </a:r>
            <a:endParaRPr sz="13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237744"/>
            <a:ext cx="11091672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2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参考资料</a:t>
            </a:r>
            <a:endParaRPr sz="2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40" y="1078992"/>
            <a:ext cx="914400" cy="54864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48640" y="6355080"/>
            <a:ext cx="11091672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73152" rIns="73152" bIns="73152" rtlCol="0" anchor="t">
            <a:noAutofit/>
          </a:bodyPr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6400800"/>
            <a:ext cx="82296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 RK3588 的端侧异构推理加速 · 初步调研报告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25912" y="6400800"/>
            <a:ext cx="9144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sz="1000" b="0">
                <a:solidFill>
                  <a:srgbClr val="6B728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sz="1000" b="0">
              <a:solidFill>
                <a:srgbClr val="6B728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" y="1417320"/>
            <a:ext cx="11091672" cy="4800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" tIns="18288" rIns="18288" bIns="18288" rtlCol="0" anchor="t">
            <a:noAutofit/>
          </a:bodyPr>
          <a:lstStyle/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Rockchip 官方模型库 rknn_model_zoo（单核速度数据）：github.com/airockchip/rknn_model_zoo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RKNN-Toolkit2（模型转换工具）：github.com/airockchip/rknn-toolkit2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rk3588-npu-bench（单核、三核、多线程实测）：github.com/aurasuisui/rk3588-npu-bench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rknn-cpp-Multithreading / rknn-multi-threaded（多线程开源实现）：github.com/leafqycc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CSDN：多线程异步提高 RK3588 的 NPU 占用率（2023）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Tomeu Vizoso：Rockchip NPU update 4（RK3588 开源 NPU 驱动作者博客，2024）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tinycomputers.io：Rockchip RK3588 NPU Deep Dive（ResNet18 实测）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μLayer（EuroSys 2019）；CoDL、Band（MobiSys 2022）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37490" indent="-237490" algn="l">
              <a:lnSpc>
                <a:spcPct val="110000"/>
              </a:lnSpc>
              <a:spcBef>
                <a:spcPts val="800"/>
              </a:spcBef>
              <a:buClr>
                <a:srgbClr val="2E86AB"/>
              </a:buClr>
              <a:buFont typeface="Arial" panose="020B0604020202020204"/>
              <a:buChar char="•"/>
            </a:pPr>
            <a:r>
              <a:rPr sz="140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CPU–NPU Heterogeneous Edge Fault Diagnosis Framework，Sensors 2026</a:t>
            </a:r>
            <a:endParaRPr sz="140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2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3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4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5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6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7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8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9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10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11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ags/tag12.xml><?xml version="1.0" encoding="utf-8"?>
<p:tagLst xmlns:p="http://schemas.openxmlformats.org/presentationml/2006/main">
  <p:tag name="KSO_WM_DIAGRAM_VIRTUALLY_FRAME" val="{&quot;height&quot;:241.2,&quot;left&quot;:43.2,&quot;top&quot;:115.2,&quot;width&quot;:873.359921259842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3992</Words>
  <Application>WPS 演示</Application>
  <PresentationFormat>On-screen Show (4:3)</PresentationFormat>
  <Paragraphs>470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邹鹏</cp:lastModifiedBy>
  <cp:revision>12</cp:revision>
  <dcterms:created xsi:type="dcterms:W3CDTF">2013-01-27T09:14:00Z</dcterms:created>
  <dcterms:modified xsi:type="dcterms:W3CDTF">2026-10-13T11:51:44Z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3D17D83D67F74F4C95B98A629B27AC34_12</vt:lpwstr>
  </property>
  <property fmtid="{D5CDD505-2E9C-101B-9397-08002B2CF9AE}" pid="3" name="KSOProductBuildVer">
    <vt:lpwstr>2052-12.1.0.28505</vt:lpwstr>
  </property>
</Properties>
</file>